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009" r:id="rId3"/>
    <p:sldId id="1014" r:id="rId4"/>
    <p:sldId id="1010" r:id="rId5"/>
    <p:sldId id="1011" r:id="rId6"/>
    <p:sldId id="1012" r:id="rId7"/>
    <p:sldId id="1018" r:id="rId8"/>
    <p:sldId id="1013"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2287"/>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smtClean="0">
                <a:solidFill>
                  <a:srgbClr val="70AD47">
                    <a:lumMod val="75000"/>
                  </a:srgbClr>
                </a:solidFill>
                <a:ea typeface="楷体" panose="02010609060101010101" pitchFamily="49" charset="-122"/>
                <a:cs typeface="Times New Roman" panose="02020603050405020304" pitchFamily="18" charset="0"/>
              </a:rPr>
              <a:t>8</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竞赛思维园地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18536"/>
            <a:ext cx="11485848" cy="1303177"/>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选择合适的图片。</a:t>
            </a:r>
            <a:endPar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r" hangingPunct="0">
              <a:tabLst>
                <a:tab pos="4231005" algn="l"/>
                <a:tab pos="8191500" algn="l"/>
              </a:tabLst>
            </a:pP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剑桥少儿英语考试一级</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starters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真题</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AA33F230-5229-3A8A-0838-4D4BB8573CE6}"/>
              </a:ext>
            </a:extLst>
          </p:cNvPr>
          <p:cNvPicPr>
            <a:picLocks noChangeAspect="1"/>
          </p:cNvPicPr>
          <p:nvPr/>
        </p:nvPicPr>
        <p:blipFill>
          <a:blip r:embed="rId2"/>
          <a:stretch>
            <a:fillRect/>
          </a:stretch>
        </p:blipFill>
        <p:spPr>
          <a:xfrm>
            <a:off x="3912493" y="1026448"/>
            <a:ext cx="4367014" cy="742923"/>
          </a:xfrm>
          <a:prstGeom prst="rect">
            <a:avLst/>
          </a:prstGeom>
        </p:spPr>
      </p:pic>
      <p:sp>
        <p:nvSpPr>
          <p:cNvPr id="3" name="内容占位符 1">
            <a:extLst>
              <a:ext uri="{FF2B5EF4-FFF2-40B4-BE49-F238E27FC236}">
                <a16:creationId xmlns:a16="http://schemas.microsoft.com/office/drawing/2014/main" id="{3BB9D0F3-C33D-5F8A-B232-EED8DD437E8E}"/>
              </a:ext>
            </a:extLst>
          </p:cNvPr>
          <p:cNvSpPr txBox="1">
            <a:spLocks/>
          </p:cNvSpPr>
          <p:nvPr/>
        </p:nvSpPr>
        <p:spPr bwMode="auto">
          <a:xfrm>
            <a:off x="360854" y="3060168"/>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Does Ben play in his bedroom on Sunday morning?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No, he doesn’t.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Does he read a book on Sunday morning?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No. He sleeps.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A9178-C6CB-0AA1-205F-2C154DF518C5}"/>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761A12D-6D05-25B6-DF39-2287EFDFEC02}"/>
              </a:ext>
            </a:extLst>
          </p:cNvPr>
          <p:cNvSpPr>
            <a:spLocks noGrp="1"/>
          </p:cNvSpPr>
          <p:nvPr>
            <p:ph idx="1"/>
          </p:nvPr>
        </p:nvSpPr>
        <p:spPr>
          <a:xfrm>
            <a:off x="334566" y="2164219"/>
            <a:ext cx="11485848" cy="195386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Ben do on Sunday morning?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1704975" algn="l"/>
                <a:tab pos="5019675" algn="l"/>
                <a:tab pos="80708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0731C4E7-9E78-EBDB-ECA7-0FE8FA289036}"/>
              </a:ext>
            </a:extLst>
          </p:cNvPr>
          <p:cNvPicPr>
            <a:picLocks noChangeAspect="1"/>
          </p:cNvPicPr>
          <p:nvPr/>
        </p:nvPicPr>
        <p:blipFill>
          <a:blip r:embed="rId2"/>
          <a:stretch>
            <a:fillRect/>
          </a:stretch>
        </p:blipFill>
        <p:spPr>
          <a:xfrm>
            <a:off x="2600420" y="2967905"/>
            <a:ext cx="2571569" cy="1757239"/>
          </a:xfrm>
          <a:prstGeom prst="rect">
            <a:avLst/>
          </a:prstGeom>
        </p:spPr>
      </p:pic>
      <p:pic>
        <p:nvPicPr>
          <p:cNvPr id="7" name="图片 6">
            <a:extLst>
              <a:ext uri="{FF2B5EF4-FFF2-40B4-BE49-F238E27FC236}">
                <a16:creationId xmlns:a16="http://schemas.microsoft.com/office/drawing/2014/main" id="{45508190-8734-F5FB-1330-4A7236B222F5}"/>
              </a:ext>
            </a:extLst>
          </p:cNvPr>
          <p:cNvPicPr>
            <a:picLocks noChangeAspect="1"/>
          </p:cNvPicPr>
          <p:nvPr/>
        </p:nvPicPr>
        <p:blipFill>
          <a:blip r:embed="rId3"/>
          <a:stretch>
            <a:fillRect/>
          </a:stretch>
        </p:blipFill>
        <p:spPr>
          <a:xfrm>
            <a:off x="6284942" y="2967905"/>
            <a:ext cx="1616605" cy="1604311"/>
          </a:xfrm>
          <a:prstGeom prst="rect">
            <a:avLst/>
          </a:prstGeom>
        </p:spPr>
      </p:pic>
      <p:pic>
        <p:nvPicPr>
          <p:cNvPr id="8" name="dd9b.jpg" descr="id:2147494561;FounderCES">
            <a:extLst>
              <a:ext uri="{FF2B5EF4-FFF2-40B4-BE49-F238E27FC236}">
                <a16:creationId xmlns:a16="http://schemas.microsoft.com/office/drawing/2014/main" id="{21B9FCFE-73B8-4038-B90A-62983E0F0863}"/>
              </a:ext>
            </a:extLst>
          </p:cNvPr>
          <p:cNvPicPr>
            <a:picLocks noChangeAspect="1"/>
          </p:cNvPicPr>
          <p:nvPr/>
        </p:nvPicPr>
        <p:blipFill>
          <a:blip r:embed="rId4"/>
          <a:stretch>
            <a:fillRect/>
          </a:stretch>
        </p:blipFill>
        <p:spPr>
          <a:xfrm>
            <a:off x="9237270" y="2910587"/>
            <a:ext cx="2017395" cy="1718945"/>
          </a:xfrm>
          <a:prstGeom prst="rect">
            <a:avLst/>
          </a:prstGeom>
        </p:spPr>
      </p:pic>
      <p:sp>
        <p:nvSpPr>
          <p:cNvPr id="3" name="文本框 2">
            <a:extLst>
              <a:ext uri="{FF2B5EF4-FFF2-40B4-BE49-F238E27FC236}">
                <a16:creationId xmlns:a16="http://schemas.microsoft.com/office/drawing/2014/main" id="{272056EA-6DEE-F253-80FD-669249CC780C}"/>
              </a:ext>
            </a:extLst>
          </p:cNvPr>
          <p:cNvSpPr txBox="1"/>
          <p:nvPr/>
        </p:nvSpPr>
        <p:spPr>
          <a:xfrm>
            <a:off x="921094" y="2284084"/>
            <a:ext cx="43204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210011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195386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Kim do on the weekend?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1793875" algn="l"/>
                <a:tab pos="5019675" algn="l"/>
                <a:tab pos="8256588"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1793875" algn="l"/>
                <a:tab pos="5019675" algn="l"/>
                <a:tab pos="825658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	C.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d10.jpg" descr="id:2147494568;FounderCES">
            <a:extLst>
              <a:ext uri="{FF2B5EF4-FFF2-40B4-BE49-F238E27FC236}">
                <a16:creationId xmlns:a16="http://schemas.microsoft.com/office/drawing/2014/main" id="{F8491EF3-B254-200A-9E34-53EB39230E8E}"/>
              </a:ext>
            </a:extLst>
          </p:cNvPr>
          <p:cNvPicPr>
            <a:picLocks noChangeAspect="1"/>
          </p:cNvPicPr>
          <p:nvPr/>
        </p:nvPicPr>
        <p:blipFill>
          <a:blip r:embed="rId2"/>
          <a:stretch>
            <a:fillRect/>
          </a:stretch>
        </p:blipFill>
        <p:spPr>
          <a:xfrm>
            <a:off x="2782838" y="1766493"/>
            <a:ext cx="2043543" cy="1224136"/>
          </a:xfrm>
          <a:prstGeom prst="rect">
            <a:avLst/>
          </a:prstGeom>
        </p:spPr>
      </p:pic>
      <p:pic>
        <p:nvPicPr>
          <p:cNvPr id="4" name="dd10a.jpg" descr="id:2147494575;FounderCES">
            <a:extLst>
              <a:ext uri="{FF2B5EF4-FFF2-40B4-BE49-F238E27FC236}">
                <a16:creationId xmlns:a16="http://schemas.microsoft.com/office/drawing/2014/main" id="{EB716E78-5EB4-E800-3C00-37057AAA2C09}"/>
              </a:ext>
            </a:extLst>
          </p:cNvPr>
          <p:cNvPicPr>
            <a:picLocks noChangeAspect="1"/>
          </p:cNvPicPr>
          <p:nvPr/>
        </p:nvPicPr>
        <p:blipFill>
          <a:blip r:embed="rId3"/>
          <a:stretch>
            <a:fillRect/>
          </a:stretch>
        </p:blipFill>
        <p:spPr>
          <a:xfrm>
            <a:off x="6094413" y="1484784"/>
            <a:ext cx="1714533" cy="1471541"/>
          </a:xfrm>
          <a:prstGeom prst="rect">
            <a:avLst/>
          </a:prstGeom>
        </p:spPr>
      </p:pic>
      <p:pic>
        <p:nvPicPr>
          <p:cNvPr id="5" name="dd10b.jpg" descr="id:2147494582;FounderCES">
            <a:extLst>
              <a:ext uri="{FF2B5EF4-FFF2-40B4-BE49-F238E27FC236}">
                <a16:creationId xmlns:a16="http://schemas.microsoft.com/office/drawing/2014/main" id="{D71F4F10-FD7C-5ECE-FE87-DBE802C01391}"/>
              </a:ext>
            </a:extLst>
          </p:cNvPr>
          <p:cNvPicPr>
            <a:picLocks noChangeAspect="1"/>
          </p:cNvPicPr>
          <p:nvPr/>
        </p:nvPicPr>
        <p:blipFill>
          <a:blip r:embed="rId4"/>
          <a:stretch>
            <a:fillRect/>
          </a:stretch>
        </p:blipFill>
        <p:spPr>
          <a:xfrm>
            <a:off x="9263558" y="1493162"/>
            <a:ext cx="1857851" cy="1461553"/>
          </a:xfrm>
          <a:prstGeom prst="rect">
            <a:avLst/>
          </a:prstGeom>
        </p:spPr>
      </p:pic>
      <p:sp>
        <p:nvSpPr>
          <p:cNvPr id="6" name="内容占位符 4">
            <a:extLst>
              <a:ext uri="{FF2B5EF4-FFF2-40B4-BE49-F238E27FC236}">
                <a16:creationId xmlns:a16="http://schemas.microsoft.com/office/drawing/2014/main" id="{53A0D93F-5E2A-2B57-FE6C-D64D043E6ED4}"/>
              </a:ext>
            </a:extLst>
          </p:cNvPr>
          <p:cNvSpPr txBox="1">
            <a:spLocks/>
          </p:cNvSpPr>
          <p:nvPr/>
        </p:nvSpPr>
        <p:spPr bwMode="auto">
          <a:xfrm>
            <a:off x="578638" y="3024384"/>
            <a:ext cx="11268064" cy="324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Does Kim often play the piano at the weekend?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No, she doesn’t. She often plays table tennis.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Does she play with her brother?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804863" indent="-804863"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No. Her brother watches television. Kim plays table tennis with a friend.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1F0642A0-9628-3C88-E08E-229D1D93AB78}"/>
              </a:ext>
            </a:extLst>
          </p:cNvPr>
          <p:cNvSpPr txBox="1"/>
          <p:nvPr/>
        </p:nvSpPr>
        <p:spPr>
          <a:xfrm>
            <a:off x="965054" y="954021"/>
            <a:ext cx="43204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65600"/>
            <a:ext cx="11485848" cy="194950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填单词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correct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剑桥通用五级考试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真题</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8B97BE0B-97AD-4237-C41F-20AFFD3E0072}"/>
              </a:ext>
            </a:extLst>
          </p:cNvPr>
          <p:cNvPicPr>
            <a:picLocks noChangeAspect="1"/>
          </p:cNvPicPr>
          <p:nvPr/>
        </p:nvPicPr>
        <p:blipFill>
          <a:blip r:embed="rId2"/>
          <a:stretch>
            <a:fillRect/>
          </a:stretch>
        </p:blipFill>
        <p:spPr>
          <a:xfrm>
            <a:off x="3394113" y="965771"/>
            <a:ext cx="5400600" cy="669358"/>
          </a:xfrm>
          <a:prstGeom prst="rect">
            <a:avLst/>
          </a:prstGeom>
        </p:spPr>
      </p:pic>
      <p:graphicFrame>
        <p:nvGraphicFramePr>
          <p:cNvPr id="5" name="表格 4">
            <a:extLst>
              <a:ext uri="{FF2B5EF4-FFF2-40B4-BE49-F238E27FC236}">
                <a16:creationId xmlns:a16="http://schemas.microsoft.com/office/drawing/2014/main" id="{D4FBF1DE-8F6D-FCA1-E643-45C42BC6CBB9}"/>
              </a:ext>
            </a:extLst>
          </p:cNvPr>
          <p:cNvGraphicFramePr>
            <a:graphicFrameLocks noGrp="1"/>
          </p:cNvGraphicFramePr>
          <p:nvPr>
            <p:extLst>
              <p:ext uri="{D42A27DB-BD31-4B8C-83A1-F6EECF244321}">
                <p14:modId xmlns:p14="http://schemas.microsoft.com/office/powerpoint/2010/main" val="3185482414"/>
              </p:ext>
            </p:extLst>
          </p:nvPr>
        </p:nvGraphicFramePr>
        <p:xfrm>
          <a:off x="2885248" y="3077752"/>
          <a:ext cx="2581142" cy="563372"/>
        </p:xfrm>
        <a:graphic>
          <a:graphicData uri="http://schemas.openxmlformats.org/drawingml/2006/table">
            <a:tbl>
              <a:tblPr firstRow="1" firstCol="1" bandRow="1"/>
              <a:tblGrid>
                <a:gridCol w="1290571">
                  <a:extLst>
                    <a:ext uri="{9D8B030D-6E8A-4147-A177-3AD203B41FA5}">
                      <a16:colId xmlns:a16="http://schemas.microsoft.com/office/drawing/2014/main" val="2201167900"/>
                    </a:ext>
                  </a:extLst>
                </a:gridCol>
                <a:gridCol w="1290571">
                  <a:extLst>
                    <a:ext uri="{9D8B030D-6E8A-4147-A177-3AD203B41FA5}">
                      <a16:colId xmlns:a16="http://schemas.microsoft.com/office/drawing/2014/main" val="1701336324"/>
                    </a:ext>
                  </a:extLst>
                </a:gridCol>
              </a:tblGrid>
              <a:tr h="563372">
                <a:tc>
                  <a:txBody>
                    <a:bodyPr/>
                    <a:lstStyle/>
                    <a:p>
                      <a:pPr algn="ctr" hangingPunct="0">
                        <a:lnSpc>
                          <a:spcPct val="10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0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4206763"/>
                  </a:ext>
                </a:extLst>
              </a:tr>
            </a:tbl>
          </a:graphicData>
        </a:graphic>
      </p:graphicFrame>
      <p:graphicFrame>
        <p:nvGraphicFramePr>
          <p:cNvPr id="7" name="表格 6">
            <a:extLst>
              <a:ext uri="{FF2B5EF4-FFF2-40B4-BE49-F238E27FC236}">
                <a16:creationId xmlns:a16="http://schemas.microsoft.com/office/drawing/2014/main" id="{15983EA4-3BB7-62FA-6A68-7624D14C4760}"/>
              </a:ext>
            </a:extLst>
          </p:cNvPr>
          <p:cNvGraphicFramePr>
            <a:graphicFrameLocks noGrp="1"/>
          </p:cNvGraphicFramePr>
          <p:nvPr>
            <p:extLst>
              <p:ext uri="{D42A27DB-BD31-4B8C-83A1-F6EECF244321}">
                <p14:modId xmlns:p14="http://schemas.microsoft.com/office/powerpoint/2010/main" val="2025153595"/>
              </p:ext>
            </p:extLst>
          </p:nvPr>
        </p:nvGraphicFramePr>
        <p:xfrm>
          <a:off x="594550" y="3773253"/>
          <a:ext cx="11233246" cy="1920240"/>
        </p:xfrm>
        <a:graphic>
          <a:graphicData uri="http://schemas.openxmlformats.org/drawingml/2006/table">
            <a:tbl>
              <a:tblPr firstRow="1" firstCol="1" bandRow="1"/>
              <a:tblGrid>
                <a:gridCol w="1359222">
                  <a:extLst>
                    <a:ext uri="{9D8B030D-6E8A-4147-A177-3AD203B41FA5}">
                      <a16:colId xmlns:a16="http://schemas.microsoft.com/office/drawing/2014/main" val="3941795547"/>
                    </a:ext>
                  </a:extLst>
                </a:gridCol>
                <a:gridCol w="4347267">
                  <a:extLst>
                    <a:ext uri="{9D8B030D-6E8A-4147-A177-3AD203B41FA5}">
                      <a16:colId xmlns:a16="http://schemas.microsoft.com/office/drawing/2014/main" val="1852294241"/>
                    </a:ext>
                  </a:extLst>
                </a:gridCol>
                <a:gridCol w="1359222">
                  <a:extLst>
                    <a:ext uri="{9D8B030D-6E8A-4147-A177-3AD203B41FA5}">
                      <a16:colId xmlns:a16="http://schemas.microsoft.com/office/drawing/2014/main" val="2437754536"/>
                    </a:ext>
                  </a:extLst>
                </a:gridCol>
                <a:gridCol w="4167535">
                  <a:extLst>
                    <a:ext uri="{9D8B030D-6E8A-4147-A177-3AD203B41FA5}">
                      <a16:colId xmlns:a16="http://schemas.microsoft.com/office/drawing/2014/main" val="3942852787"/>
                    </a:ext>
                  </a:extLst>
                </a:gridCol>
              </a:tblGrid>
              <a:tr h="291323">
                <a:tc>
                  <a:txBody>
                    <a:bodyPr/>
                    <a:lstStyle/>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Ellie</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37" marR="48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Leah</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37" marR="48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48929607"/>
                  </a:ext>
                </a:extLst>
              </a:tr>
              <a:tr h="620080">
                <a:tc gridSpan="4">
                  <a:txBody>
                    <a:bodyPr/>
                    <a:lstStyle/>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really</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pleased</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coming</a:t>
                      </a:r>
                      <a:r>
                        <a:rPr lang="en-US"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8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to</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stay at my house next week. We haven’t seen each other for such </a:t>
                      </a:r>
                      <a:r>
                        <a:rPr lang="en-US"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long time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37" marR="48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146895833"/>
                  </a:ext>
                </a:extLst>
              </a:tr>
            </a:tbl>
          </a:graphicData>
        </a:graphic>
      </p:graphicFrame>
      <p:sp>
        <p:nvSpPr>
          <p:cNvPr id="4" name="文本框 3">
            <a:extLst>
              <a:ext uri="{FF2B5EF4-FFF2-40B4-BE49-F238E27FC236}">
                <a16:creationId xmlns:a16="http://schemas.microsoft.com/office/drawing/2014/main" id="{6FDB63D4-8EA4-6505-6293-A0DFC2F35C0C}"/>
              </a:ext>
            </a:extLst>
          </p:cNvPr>
          <p:cNvSpPr txBox="1"/>
          <p:nvPr/>
        </p:nvSpPr>
        <p:spPr>
          <a:xfrm>
            <a:off x="6409116" y="5085184"/>
            <a:ext cx="504056" cy="575542"/>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9" name="文本框 8">
            <a:extLst>
              <a:ext uri="{FF2B5EF4-FFF2-40B4-BE49-F238E27FC236}">
                <a16:creationId xmlns:a16="http://schemas.microsoft.com/office/drawing/2014/main" id="{9FD9410B-AE4D-9AF3-D1D2-169EBB1D3E03}"/>
              </a:ext>
            </a:extLst>
          </p:cNvPr>
          <p:cNvSpPr txBox="1"/>
          <p:nvPr/>
        </p:nvSpPr>
        <p:spPr>
          <a:xfrm>
            <a:off x="443964" y="5598205"/>
            <a:ext cx="11129476"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此处需要不定冠词</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来构成固定短语</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 long time</a:t>
            </a:r>
            <a:r>
              <a:rPr lang="zh-CN" altLang="zh-CN" sz="2800" b="1">
                <a:solidFill>
                  <a:srgbClr val="FF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2800" b="1">
                <a:solidFill>
                  <a:srgbClr val="FF0000"/>
                </a:solidFill>
                <a:effectLst/>
                <a:latin typeface="Times New Roman" panose="02020603050405020304" pitchFamily="18" charset="0"/>
                <a:ea typeface="楷体" panose="02010609060101010101" pitchFamily="49" charset="-122"/>
                <a:cs typeface="Times New Roman" panose="02020603050405020304" pitchFamily="18" charset="0"/>
              </a:rPr>
              <a:t>很长时间</a:t>
            </a:r>
            <a:r>
              <a:rPr lang="zh-CN" altLang="zh-CN" sz="2800" b="1">
                <a:solidFill>
                  <a:srgbClr val="FF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a:extLst>
              <a:ext uri="{FF2B5EF4-FFF2-40B4-BE49-F238E27FC236}">
                <a16:creationId xmlns:a16="http://schemas.microsoft.com/office/drawing/2014/main" id="{348D048A-36F1-7375-810C-CF9F1220412A}"/>
              </a:ext>
            </a:extLst>
          </p:cNvPr>
          <p:cNvGraphicFramePr>
            <a:graphicFrameLocks noGrp="1"/>
          </p:cNvGraphicFramePr>
          <p:nvPr>
            <p:extLst>
              <p:ext uri="{D42A27DB-BD31-4B8C-83A1-F6EECF244321}">
                <p14:modId xmlns:p14="http://schemas.microsoft.com/office/powerpoint/2010/main" val="3044354095"/>
              </p:ext>
            </p:extLst>
          </p:nvPr>
        </p:nvGraphicFramePr>
        <p:xfrm>
          <a:off x="334566" y="773669"/>
          <a:ext cx="11521279" cy="2734056"/>
        </p:xfrm>
        <a:graphic>
          <a:graphicData uri="http://schemas.openxmlformats.org/drawingml/2006/table">
            <a:tbl>
              <a:tblPr firstRow="1" firstCol="1" bandRow="1"/>
              <a:tblGrid>
                <a:gridCol w="1394074">
                  <a:extLst>
                    <a:ext uri="{9D8B030D-6E8A-4147-A177-3AD203B41FA5}">
                      <a16:colId xmlns:a16="http://schemas.microsoft.com/office/drawing/2014/main" val="1503556653"/>
                    </a:ext>
                  </a:extLst>
                </a:gridCol>
                <a:gridCol w="4458736">
                  <a:extLst>
                    <a:ext uri="{9D8B030D-6E8A-4147-A177-3AD203B41FA5}">
                      <a16:colId xmlns:a16="http://schemas.microsoft.com/office/drawing/2014/main" val="3267572063"/>
                    </a:ext>
                  </a:extLst>
                </a:gridCol>
                <a:gridCol w="1394074">
                  <a:extLst>
                    <a:ext uri="{9D8B030D-6E8A-4147-A177-3AD203B41FA5}">
                      <a16:colId xmlns:a16="http://schemas.microsoft.com/office/drawing/2014/main" val="1769543977"/>
                    </a:ext>
                  </a:extLst>
                </a:gridCol>
                <a:gridCol w="4274395">
                  <a:extLst>
                    <a:ext uri="{9D8B030D-6E8A-4147-A177-3AD203B41FA5}">
                      <a16:colId xmlns:a16="http://schemas.microsoft.com/office/drawing/2014/main" val="528652415"/>
                    </a:ext>
                  </a:extLst>
                </a:gridCol>
              </a:tblGrid>
              <a:tr h="263001">
                <a:tc>
                  <a:txBody>
                    <a:bodyPr/>
                    <a:lstStyle/>
                    <a:p>
                      <a:pPr algn="ctr" hangingPunct="0">
                        <a:lnSpc>
                          <a:spcPct val="130000"/>
                        </a:lnSpc>
                        <a:buNone/>
                        <a:tabLst>
                          <a:tab pos="4231005" algn="l"/>
                          <a:tab pos="8191500"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hangingPunct="0">
                        <a:lnSpc>
                          <a:spcPct val="130000"/>
                        </a:lnSpc>
                        <a:buNone/>
                        <a:tabLst>
                          <a:tab pos="4231005" algn="l"/>
                          <a:tab pos="819150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Ellie</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37" marR="48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30000"/>
                        </a:lnSpc>
                        <a:buNone/>
                        <a:tabLst>
                          <a:tab pos="4231005" algn="l"/>
                          <a:tab pos="8191500"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hangingPunct="0">
                        <a:lnSpc>
                          <a:spcPct val="130000"/>
                        </a:lnSpc>
                        <a:buNone/>
                        <a:tabLst>
                          <a:tab pos="4231005" algn="l"/>
                          <a:tab pos="819150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Leah</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37" marR="48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56328537"/>
                  </a:ext>
                </a:extLst>
              </a:tr>
              <a:tr h="1429436">
                <a:tc gridSpan="4">
                  <a:txBody>
                    <a:bodyPr/>
                    <a:lstStyle/>
                    <a:p>
                      <a:pPr algn="just" hangingPunct="0">
                        <a:lnSpc>
                          <a:spcPct val="130000"/>
                        </a:lnSpc>
                        <a:buNone/>
                        <a:tabLst>
                          <a:tab pos="4231005" algn="l"/>
                          <a:tab pos="8191500" algn="l"/>
                        </a:tabLst>
                      </a:pP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 lots of things to do </a:t>
                      </a:r>
                      <a:r>
                        <a:rPr lang="en-US" sz="23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3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3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my town, so I’m sure we’ll have lots of fun. We can visit the museum and the theatre. And how about going shopping, too? Our new shopping centre has some really great shops, and they’re cheaper </a:t>
                      </a:r>
                      <a:r>
                        <a:rPr lang="en-US" sz="23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3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ones in the city</a:t>
                      </a:r>
                      <a:r>
                        <a:rPr lang="en-US" sz="23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39775" algn="just" hangingPunct="0">
                        <a:lnSpc>
                          <a:spcPct val="130000"/>
                        </a:lnSpc>
                        <a:buNone/>
                        <a:tabLst>
                          <a:tab pos="4231005" algn="l"/>
                          <a:tab pos="8191500" algn="l"/>
                        </a:tabLst>
                      </a:pP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I’ll meet you this Saturday. </a:t>
                      </a:r>
                      <a:r>
                        <a:rPr lang="en-US" sz="23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3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 does your flight arrive? Please let </a:t>
                      </a:r>
                      <a:r>
                        <a:rPr lang="en-US" sz="23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3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chemeClr val="tx1"/>
                          </a:solidFill>
                          <a:effectLst/>
                          <a:latin typeface="+mn-lt"/>
                          <a:ea typeface="宋体" panose="02010600030101010101" pitchFamily="2" charset="-122"/>
                          <a:cs typeface="Times New Roman" panose="02020603050405020304" pitchFamily="18" charset="0"/>
                        </a:rPr>
                        <a:t>______</a:t>
                      </a:r>
                      <a:r>
                        <a:rPr lang="zh-CN" sz="23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know and I’ll make a plan. I can’t wait to see you again</a:t>
                      </a:r>
                      <a:r>
                        <a:rPr lang="zh-CN" sz="23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8337" marR="4833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601164252"/>
                  </a:ext>
                </a:extLst>
              </a:tr>
            </a:tbl>
          </a:graphicData>
        </a:graphic>
      </p:graphicFrame>
      <p:sp>
        <p:nvSpPr>
          <p:cNvPr id="3" name="文本框 2">
            <a:extLst>
              <a:ext uri="{FF2B5EF4-FFF2-40B4-BE49-F238E27FC236}">
                <a16:creationId xmlns:a16="http://schemas.microsoft.com/office/drawing/2014/main" id="{A04CF199-E376-9D3B-F2BD-A2E3B2AC5317}"/>
              </a:ext>
            </a:extLst>
          </p:cNvPr>
          <p:cNvSpPr txBox="1"/>
          <p:nvPr/>
        </p:nvSpPr>
        <p:spPr>
          <a:xfrm>
            <a:off x="1225845" y="1197040"/>
            <a:ext cx="1152128" cy="446276"/>
          </a:xfrm>
          <a:prstGeom prst="rect">
            <a:avLst/>
          </a:prstGeom>
          <a:noFill/>
        </p:spPr>
        <p:txBody>
          <a:bodyPr wrap="square">
            <a:spAutoFit/>
          </a:bodyPr>
          <a:lstStyle/>
          <a:p>
            <a:r>
              <a:rPr lang="en-US" altLang="zh-CN" sz="2300" b="1" dirty="0">
                <a:solidFill>
                  <a:srgbClr val="FF0000"/>
                </a:solidFill>
                <a:effectLst/>
              </a:rPr>
              <a:t>There</a:t>
            </a:r>
            <a:endParaRPr lang="zh-CN" altLang="en-US" sz="2300" dirty="0"/>
          </a:p>
        </p:txBody>
      </p:sp>
      <p:sp>
        <p:nvSpPr>
          <p:cNvPr id="6" name="文本框 5">
            <a:extLst>
              <a:ext uri="{FF2B5EF4-FFF2-40B4-BE49-F238E27FC236}">
                <a16:creationId xmlns:a16="http://schemas.microsoft.com/office/drawing/2014/main" id="{3B31DD30-775E-59ED-9706-E2B62C84E1BD}"/>
              </a:ext>
            </a:extLst>
          </p:cNvPr>
          <p:cNvSpPr txBox="1"/>
          <p:nvPr/>
        </p:nvSpPr>
        <p:spPr>
          <a:xfrm>
            <a:off x="5280248" y="1196752"/>
            <a:ext cx="2543150" cy="446276"/>
          </a:xfrm>
          <a:prstGeom prst="rect">
            <a:avLst/>
          </a:prstGeom>
          <a:noFill/>
        </p:spPr>
        <p:txBody>
          <a:bodyPr wrap="square">
            <a:spAutoFit/>
          </a:bodyPr>
          <a:lstStyle/>
          <a:p>
            <a:r>
              <a:rPr lang="en-US" altLang="zh-CN" sz="2300" b="1">
                <a:solidFill>
                  <a:srgbClr val="FF0000"/>
                </a:solidFill>
                <a:effectLst/>
              </a:rPr>
              <a:t>in/near/around</a:t>
            </a:r>
            <a:endParaRPr lang="zh-CN" altLang="en-US" sz="2300"/>
          </a:p>
        </p:txBody>
      </p:sp>
      <p:sp>
        <p:nvSpPr>
          <p:cNvPr id="8" name="文本框 7">
            <a:extLst>
              <a:ext uri="{FF2B5EF4-FFF2-40B4-BE49-F238E27FC236}">
                <a16:creationId xmlns:a16="http://schemas.microsoft.com/office/drawing/2014/main" id="{6B8B20A8-22A2-047B-2C61-008CDCF184A6}"/>
              </a:ext>
            </a:extLst>
          </p:cNvPr>
          <p:cNvSpPr txBox="1"/>
          <p:nvPr/>
        </p:nvSpPr>
        <p:spPr>
          <a:xfrm>
            <a:off x="8405019" y="2127881"/>
            <a:ext cx="984337" cy="446276"/>
          </a:xfrm>
          <a:prstGeom prst="rect">
            <a:avLst/>
          </a:prstGeom>
          <a:noFill/>
        </p:spPr>
        <p:txBody>
          <a:bodyPr wrap="square">
            <a:spAutoFit/>
          </a:bodyPr>
          <a:lstStyle/>
          <a:p>
            <a:r>
              <a:rPr lang="en-US" altLang="zh-CN" sz="2300" b="1">
                <a:solidFill>
                  <a:srgbClr val="FF0000"/>
                </a:solidFill>
                <a:effectLst/>
              </a:rPr>
              <a:t>than</a:t>
            </a:r>
            <a:endParaRPr lang="zh-CN" altLang="en-US" sz="2300"/>
          </a:p>
        </p:txBody>
      </p:sp>
      <p:sp>
        <p:nvSpPr>
          <p:cNvPr id="10" name="文本框 9">
            <a:extLst>
              <a:ext uri="{FF2B5EF4-FFF2-40B4-BE49-F238E27FC236}">
                <a16:creationId xmlns:a16="http://schemas.microsoft.com/office/drawing/2014/main" id="{491B1EA8-446F-EC04-46AE-8D20B5654E83}"/>
              </a:ext>
            </a:extLst>
          </p:cNvPr>
          <p:cNvSpPr txBox="1"/>
          <p:nvPr/>
        </p:nvSpPr>
        <p:spPr>
          <a:xfrm>
            <a:off x="4840480" y="2574157"/>
            <a:ext cx="1080120" cy="446276"/>
          </a:xfrm>
          <a:prstGeom prst="rect">
            <a:avLst/>
          </a:prstGeom>
          <a:noFill/>
        </p:spPr>
        <p:txBody>
          <a:bodyPr wrap="square">
            <a:spAutoFit/>
          </a:bodyPr>
          <a:lstStyle/>
          <a:p>
            <a:r>
              <a:rPr lang="en-US" altLang="zh-CN" sz="2300" b="1">
                <a:solidFill>
                  <a:srgbClr val="FF0000"/>
                </a:solidFill>
                <a:effectLst/>
              </a:rPr>
              <a:t>What</a:t>
            </a:r>
            <a:endParaRPr lang="zh-CN" altLang="en-US" sz="2300"/>
          </a:p>
        </p:txBody>
      </p:sp>
      <p:sp>
        <p:nvSpPr>
          <p:cNvPr id="12" name="文本框 11">
            <a:extLst>
              <a:ext uri="{FF2B5EF4-FFF2-40B4-BE49-F238E27FC236}">
                <a16:creationId xmlns:a16="http://schemas.microsoft.com/office/drawing/2014/main" id="{EFBDCA52-630C-BA5E-7B46-03ED9A2A1E91}"/>
              </a:ext>
            </a:extLst>
          </p:cNvPr>
          <p:cNvSpPr txBox="1"/>
          <p:nvPr/>
        </p:nvSpPr>
        <p:spPr>
          <a:xfrm>
            <a:off x="11116064" y="2586377"/>
            <a:ext cx="727552" cy="446276"/>
          </a:xfrm>
          <a:prstGeom prst="rect">
            <a:avLst/>
          </a:prstGeom>
          <a:noFill/>
        </p:spPr>
        <p:txBody>
          <a:bodyPr wrap="square">
            <a:spAutoFit/>
          </a:bodyPr>
          <a:lstStyle/>
          <a:p>
            <a:r>
              <a:rPr lang="en-US" altLang="zh-CN" sz="2300" b="1">
                <a:solidFill>
                  <a:srgbClr val="FF0000"/>
                </a:solidFill>
                <a:effectLst/>
              </a:rPr>
              <a:t>me</a:t>
            </a:r>
            <a:endParaRPr lang="zh-CN" altLang="en-US" sz="2300"/>
          </a:p>
        </p:txBody>
      </p:sp>
      <p:sp>
        <p:nvSpPr>
          <p:cNvPr id="2" name="内容占位符 1">
            <a:extLst>
              <a:ext uri="{FF2B5EF4-FFF2-40B4-BE49-F238E27FC236}">
                <a16:creationId xmlns:a16="http://schemas.microsoft.com/office/drawing/2014/main" id="{226ACBF1-90F2-A571-2212-82C0876E898E}"/>
              </a:ext>
            </a:extLst>
          </p:cNvPr>
          <p:cNvSpPr>
            <a:spLocks noGrp="1"/>
          </p:cNvSpPr>
          <p:nvPr>
            <p:ph idx="1"/>
          </p:nvPr>
        </p:nvSpPr>
        <p:spPr>
          <a:xfrm>
            <a:off x="334278" y="5743214"/>
            <a:ext cx="11485848" cy="520848"/>
          </a:xfrm>
        </p:spPr>
        <p:txBody>
          <a:bodyPr/>
          <a:lstStyle/>
          <a:p>
            <a:pPr hangingPunct="0">
              <a:lnSpc>
                <a:spcPct val="130000"/>
              </a:lnSpc>
            </a:pP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本篇文章主语为第一人称，</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后接人称代词宾格</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8BBC80A0-1A14-E45C-EA52-499F7C7D26AC}"/>
              </a:ext>
            </a:extLst>
          </p:cNvPr>
          <p:cNvSpPr txBox="1"/>
          <p:nvPr/>
        </p:nvSpPr>
        <p:spPr>
          <a:xfrm>
            <a:off x="312943" y="3467500"/>
            <a:ext cx="11485848" cy="830997"/>
          </a:xfrm>
          <a:prstGeom prst="rect">
            <a:avLst/>
          </a:prstGeom>
          <a:noFill/>
        </p:spPr>
        <p:txBody>
          <a:bodyPr wrap="square">
            <a:spAutoFit/>
          </a:bodyPr>
          <a:lstStyle/>
          <a:p>
            <a:pPr hangingPunct="0"/>
            <a:r>
              <a:rPr lang="en-US" altLang="zh-CN" sz="2300" b="1" spc="-100" dirty="0">
                <a:solidFill>
                  <a:srgbClr val="FF0000"/>
                </a:solidFill>
                <a:cs typeface="Times New Roman" panose="02020603050405020304" pitchFamily="18" charset="0"/>
              </a:rPr>
              <a:t>2. There be</a:t>
            </a:r>
            <a:r>
              <a:rPr lang="zh-CN" altLang="zh-CN" sz="2300" b="1" spc="-100" dirty="0">
                <a:solidFill>
                  <a:srgbClr val="FF0000"/>
                </a:solidFill>
                <a:cs typeface="Times New Roman" panose="02020603050405020304" pitchFamily="18" charset="0"/>
              </a:rPr>
              <a:t>句型表示</a:t>
            </a:r>
            <a:r>
              <a:rPr lang="en-US" altLang="zh-CN" sz="2300" b="1" spc="-100" dirty="0">
                <a:solidFill>
                  <a:srgbClr val="FF0000"/>
                </a:solidFill>
                <a:latin typeface="宋体" panose="02010600030101010101" pitchFamily="2" charset="-122"/>
                <a:cs typeface="Times New Roman" panose="02020603050405020304" pitchFamily="18" charset="0"/>
              </a:rPr>
              <a:t>“</a:t>
            </a:r>
            <a:r>
              <a:rPr lang="zh-CN" altLang="zh-CN" sz="2300" b="1" spc="-100" dirty="0">
                <a:solidFill>
                  <a:srgbClr val="FF0000"/>
                </a:solidFill>
                <a:cs typeface="宋体" panose="02010600030101010101" pitchFamily="2" charset="-122"/>
              </a:rPr>
              <a:t>（</a:t>
            </a:r>
            <a:r>
              <a:rPr lang="zh-CN" altLang="zh-CN" sz="2300" b="1" spc="-100" dirty="0">
                <a:solidFill>
                  <a:srgbClr val="FF0000"/>
                </a:solidFill>
                <a:ea typeface="楷体" panose="02010609060101010101" pitchFamily="49" charset="-122"/>
                <a:cs typeface="Times New Roman" panose="02020603050405020304" pitchFamily="18" charset="0"/>
              </a:rPr>
              <a:t>某处</a:t>
            </a:r>
            <a:r>
              <a:rPr lang="zh-CN" altLang="zh-CN" sz="2300" b="1" spc="-100" dirty="0">
                <a:solidFill>
                  <a:srgbClr val="FF0000"/>
                </a:solidFill>
                <a:cs typeface="宋体" panose="02010600030101010101" pitchFamily="2" charset="-122"/>
              </a:rPr>
              <a:t>）</a:t>
            </a:r>
            <a:r>
              <a:rPr lang="zh-CN" altLang="zh-CN" sz="2300" b="1" spc="-100" dirty="0">
                <a:solidFill>
                  <a:srgbClr val="FF0000"/>
                </a:solidFill>
                <a:cs typeface="Times New Roman" panose="02020603050405020304" pitchFamily="18" charset="0"/>
              </a:rPr>
              <a:t>有</a:t>
            </a:r>
            <a:r>
              <a:rPr lang="en-US" altLang="zh-CN" sz="2300" b="1" spc="-100" dirty="0">
                <a:solidFill>
                  <a:srgbClr val="FF0000"/>
                </a:solidFill>
                <a:latin typeface="宋体" panose="02010600030101010101" pitchFamily="2" charset="-122"/>
                <a:cs typeface="Times New Roman" panose="02020603050405020304" pitchFamily="18" charset="0"/>
              </a:rPr>
              <a:t>……”</a:t>
            </a:r>
            <a:r>
              <a:rPr lang="zh-CN" altLang="zh-CN" sz="2300" b="1" spc="-100" dirty="0">
                <a:solidFill>
                  <a:srgbClr val="FF0000"/>
                </a:solidFill>
                <a:cs typeface="Times New Roman" panose="02020603050405020304" pitchFamily="18" charset="0"/>
              </a:rPr>
              <a:t>，这里要表示</a:t>
            </a:r>
            <a:r>
              <a:rPr lang="en-US" altLang="zh-CN" sz="2300" b="1" spc="-100" dirty="0">
                <a:solidFill>
                  <a:srgbClr val="FF0000"/>
                </a:solidFill>
                <a:latin typeface="宋体" panose="02010600030101010101" pitchFamily="2" charset="-122"/>
                <a:cs typeface="Times New Roman" panose="02020603050405020304" pitchFamily="18" charset="0"/>
              </a:rPr>
              <a:t>“</a:t>
            </a:r>
            <a:r>
              <a:rPr lang="zh-CN" altLang="zh-CN" sz="2300" b="1" spc="-100" dirty="0">
                <a:solidFill>
                  <a:srgbClr val="FF0000"/>
                </a:solidFill>
                <a:cs typeface="Times New Roman" panose="02020603050405020304" pitchFamily="18" charset="0"/>
              </a:rPr>
              <a:t>有很多事情可以做</a:t>
            </a:r>
            <a:r>
              <a:rPr lang="zh-CN" altLang="zh-CN" sz="2300" b="1" spc="-100" dirty="0">
                <a:solidFill>
                  <a:srgbClr val="FF0000"/>
                </a:solidFill>
                <a:cs typeface="宋体" panose="02010600030101010101" pitchFamily="2" charset="-122"/>
              </a:rPr>
              <a:t>（</a:t>
            </a:r>
            <a:r>
              <a:rPr lang="en-US" altLang="zh-CN" sz="2300" b="1" spc="-100" dirty="0">
                <a:solidFill>
                  <a:srgbClr val="FF0000"/>
                </a:solidFill>
                <a:cs typeface="Times New Roman" panose="02020603050405020304" pitchFamily="18" charset="0"/>
              </a:rPr>
              <a:t>lots of things to do</a:t>
            </a:r>
            <a:r>
              <a:rPr lang="zh-CN" altLang="zh-CN" sz="2300" b="1" spc="-100" dirty="0">
                <a:solidFill>
                  <a:srgbClr val="FF0000"/>
                </a:solidFill>
                <a:cs typeface="宋体" panose="02010600030101010101" pitchFamily="2" charset="-122"/>
              </a:rPr>
              <a:t>）</a:t>
            </a:r>
            <a:r>
              <a:rPr lang="en-US" altLang="zh-CN" sz="2300" b="1" spc="-100" dirty="0">
                <a:solidFill>
                  <a:srgbClr val="FF0000"/>
                </a:solidFill>
                <a:latin typeface="宋体" panose="02010600030101010101" pitchFamily="2" charset="-122"/>
                <a:cs typeface="Times New Roman" panose="02020603050405020304" pitchFamily="18" charset="0"/>
              </a:rPr>
              <a:t>”</a:t>
            </a:r>
            <a:r>
              <a:rPr lang="zh-CN" altLang="zh-CN" sz="2300" b="1" spc="-100" dirty="0">
                <a:solidFill>
                  <a:srgbClr val="FF0000"/>
                </a:solidFill>
                <a:cs typeface="Times New Roman" panose="02020603050405020304" pitchFamily="18" charset="0"/>
              </a:rPr>
              <a:t>。</a:t>
            </a:r>
            <a:endParaRPr lang="zh-CN" altLang="zh-CN" sz="2300" spc="-100" dirty="0">
              <a:solidFill>
                <a:srgbClr val="000000"/>
              </a:solidFill>
              <a:cs typeface="Times New Roman" panose="02020603050405020304" pitchFamily="18" charset="0"/>
            </a:endParaRPr>
          </a:p>
        </p:txBody>
      </p:sp>
      <p:sp>
        <p:nvSpPr>
          <p:cNvPr id="7" name="文本框 6">
            <a:extLst>
              <a:ext uri="{FF2B5EF4-FFF2-40B4-BE49-F238E27FC236}">
                <a16:creationId xmlns:a16="http://schemas.microsoft.com/office/drawing/2014/main" id="{8D348462-CCD8-3CA6-C243-05142E4DBFC6}"/>
              </a:ext>
            </a:extLst>
          </p:cNvPr>
          <p:cNvSpPr txBox="1"/>
          <p:nvPr/>
        </p:nvSpPr>
        <p:spPr>
          <a:xfrm>
            <a:off x="331703" y="4193905"/>
            <a:ext cx="11485848" cy="830997"/>
          </a:xfrm>
          <a:prstGeom prst="rect">
            <a:avLst/>
          </a:prstGeom>
          <a:noFill/>
        </p:spPr>
        <p:txBody>
          <a:bodyPr wrap="square">
            <a:spAutoFit/>
          </a:bodyPr>
          <a:lstStyle/>
          <a:p>
            <a:pPr hangingPunct="0"/>
            <a:r>
              <a:rPr lang="en-US" altLang="zh-CN" sz="2300" b="1" dirty="0">
                <a:solidFill>
                  <a:srgbClr val="FF0000"/>
                </a:solidFill>
                <a:latin typeface="Times New Roman" panose="02020603050405020304" pitchFamily="18" charset="0"/>
                <a:cs typeface="Times New Roman" panose="02020603050405020304" pitchFamily="18" charset="0"/>
              </a:rPr>
              <a:t>3. </a:t>
            </a:r>
            <a:r>
              <a:rPr lang="zh-CN" altLang="zh-CN" sz="2300" b="1" dirty="0">
                <a:solidFill>
                  <a:srgbClr val="FF0000"/>
                </a:solidFill>
                <a:latin typeface="Times New Roman" panose="02020603050405020304" pitchFamily="18" charset="0"/>
                <a:cs typeface="Times New Roman" panose="02020603050405020304" pitchFamily="18" charset="0"/>
              </a:rPr>
              <a:t>介词</a:t>
            </a:r>
            <a:r>
              <a:rPr lang="en-US" altLang="zh-CN" sz="2300" b="1" dirty="0">
                <a:solidFill>
                  <a:srgbClr val="FF0000"/>
                </a:solidFill>
                <a:latin typeface="Times New Roman" panose="02020603050405020304" pitchFamily="18" charset="0"/>
                <a:cs typeface="Times New Roman" panose="02020603050405020304" pitchFamily="18" charset="0"/>
              </a:rPr>
              <a:t>in, near</a:t>
            </a:r>
            <a:r>
              <a:rPr lang="zh-CN" altLang="zh-CN" sz="2300" b="1" dirty="0">
                <a:solidFill>
                  <a:srgbClr val="FF0000"/>
                </a:solidFill>
                <a:latin typeface="Times New Roman" panose="02020603050405020304" pitchFamily="18" charset="0"/>
                <a:cs typeface="Times New Roman" panose="02020603050405020304" pitchFamily="18" charset="0"/>
              </a:rPr>
              <a:t>或者</a:t>
            </a:r>
            <a:r>
              <a:rPr lang="en-US" altLang="zh-CN" sz="2300" b="1" dirty="0">
                <a:solidFill>
                  <a:srgbClr val="FF0000"/>
                </a:solidFill>
                <a:latin typeface="Times New Roman" panose="02020603050405020304" pitchFamily="18" charset="0"/>
                <a:cs typeface="Times New Roman" panose="02020603050405020304" pitchFamily="18" charset="0"/>
              </a:rPr>
              <a:t>around</a:t>
            </a:r>
            <a:r>
              <a:rPr lang="zh-CN" altLang="zh-CN" sz="2300" b="1" dirty="0">
                <a:solidFill>
                  <a:srgbClr val="FF0000"/>
                </a:solidFill>
                <a:latin typeface="Times New Roman" panose="02020603050405020304" pitchFamily="18" charset="0"/>
                <a:cs typeface="Times New Roman" panose="02020603050405020304" pitchFamily="18" charset="0"/>
              </a:rPr>
              <a:t>可以用来和</a:t>
            </a:r>
            <a:r>
              <a:rPr lang="en-US" altLang="zh-CN" sz="2300" b="1" dirty="0">
                <a:solidFill>
                  <a:srgbClr val="FF0000"/>
                </a:solidFill>
                <a:latin typeface="Times New Roman" panose="02020603050405020304" pitchFamily="18" charset="0"/>
                <a:cs typeface="Times New Roman" panose="02020603050405020304" pitchFamily="18" charset="0"/>
              </a:rPr>
              <a:t>town</a:t>
            </a:r>
            <a:r>
              <a:rPr lang="zh-CN" altLang="zh-CN" sz="2300" b="1" dirty="0">
                <a:solidFill>
                  <a:srgbClr val="FF0000"/>
                </a:solidFill>
                <a:latin typeface="Times New Roman" panose="02020603050405020304" pitchFamily="18" charset="0"/>
                <a:cs typeface="Times New Roman" panose="02020603050405020304" pitchFamily="18" charset="0"/>
              </a:rPr>
              <a:t>搭配，构成</a:t>
            </a:r>
            <a:r>
              <a:rPr lang="en-US" altLang="zh-CN" sz="2300" b="1" dirty="0">
                <a:solidFill>
                  <a:srgbClr val="FF0000"/>
                </a:solidFill>
                <a:latin typeface="Times New Roman" panose="02020603050405020304" pitchFamily="18" charset="0"/>
                <a:cs typeface="Times New Roman" panose="02020603050405020304" pitchFamily="18" charset="0"/>
              </a:rPr>
              <a:t>in my town</a:t>
            </a:r>
            <a:r>
              <a:rPr lang="zh-CN" altLang="zh-CN" sz="2300" b="1" dirty="0">
                <a:solidFill>
                  <a:srgbClr val="FF0000"/>
                </a:solidFill>
                <a:latin typeface="Times New Roman" panose="02020603050405020304" pitchFamily="18" charset="0"/>
                <a:cs typeface="宋体" panose="02010600030101010101" pitchFamily="2" charset="-122"/>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在我的城镇</a:t>
            </a:r>
            <a:r>
              <a:rPr lang="zh-CN" altLang="zh-CN" sz="2300" b="1" dirty="0">
                <a:solidFill>
                  <a:srgbClr val="FF0000"/>
                </a:solidFill>
                <a:latin typeface="Times New Roman" panose="02020603050405020304" pitchFamily="18" charset="0"/>
                <a:cs typeface="宋体" panose="02010600030101010101" pitchFamily="2" charset="-122"/>
              </a:rPr>
              <a:t>）</a:t>
            </a:r>
            <a:r>
              <a:rPr lang="zh-CN" altLang="zh-CN" sz="2300" b="1" dirty="0">
                <a:solidFill>
                  <a:srgbClr val="FF0000"/>
                </a:solidFill>
                <a:latin typeface="Times New Roman" panose="02020603050405020304" pitchFamily="18" charset="0"/>
                <a:cs typeface="Times New Roman" panose="02020603050405020304" pitchFamily="18" charset="0"/>
              </a:rPr>
              <a:t>，</a:t>
            </a:r>
            <a:r>
              <a:rPr lang="en-US" altLang="zh-CN" sz="2300" b="1" dirty="0">
                <a:solidFill>
                  <a:srgbClr val="FF0000"/>
                </a:solidFill>
                <a:latin typeface="Times New Roman" panose="02020603050405020304" pitchFamily="18" charset="0"/>
                <a:cs typeface="Times New Roman" panose="02020603050405020304" pitchFamily="18" charset="0"/>
              </a:rPr>
              <a:t>near/around my town</a:t>
            </a:r>
            <a:r>
              <a:rPr lang="zh-CN" altLang="zh-CN" sz="2300" b="1" dirty="0">
                <a:solidFill>
                  <a:srgbClr val="FF0000"/>
                </a:solidFill>
                <a:latin typeface="Times New Roman" panose="02020603050405020304" pitchFamily="18" charset="0"/>
                <a:cs typeface="宋体" panose="02010600030101010101" pitchFamily="2" charset="-122"/>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在我的城镇附近</a:t>
            </a:r>
            <a:r>
              <a:rPr lang="en-US" altLang="zh-CN" sz="2300" b="1" dirty="0">
                <a:solidFill>
                  <a:srgbClr val="FF0000"/>
                </a:solidFill>
                <a:latin typeface="Times New Roman" panose="02020603050405020304" pitchFamily="18" charset="0"/>
                <a:cs typeface="Times New Roman" panose="02020603050405020304" pitchFamily="18" charset="0"/>
              </a:rPr>
              <a:t>/</a:t>
            </a:r>
            <a:r>
              <a:rPr lang="zh-CN" altLang="zh-CN" sz="2300" b="1" dirty="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周边</a:t>
            </a:r>
            <a:r>
              <a:rPr lang="zh-CN" altLang="zh-CN" sz="2300" b="1" dirty="0">
                <a:solidFill>
                  <a:srgbClr val="FF0000"/>
                </a:solidFill>
                <a:latin typeface="Times New Roman" panose="02020603050405020304" pitchFamily="18" charset="0"/>
                <a:cs typeface="宋体" panose="02010600030101010101" pitchFamily="2" charset="-122"/>
              </a:rPr>
              <a:t>）</a:t>
            </a:r>
            <a:r>
              <a:rPr lang="zh-CN" altLang="zh-CN" sz="2300" b="1" dirty="0">
                <a:solidFill>
                  <a:srgbClr val="FF0000"/>
                </a:solidFill>
                <a:latin typeface="Times New Roman" panose="02020603050405020304" pitchFamily="18" charset="0"/>
                <a:cs typeface="Times New Roman" panose="02020603050405020304" pitchFamily="18" charset="0"/>
              </a:rPr>
              <a:t>。</a:t>
            </a:r>
            <a:endParaRPr lang="zh-CN" altLang="zh-CN" sz="2300" dirty="0">
              <a:solidFill>
                <a:srgbClr val="000000"/>
              </a:solidFill>
              <a:latin typeface="Times New Roman" panose="02020603050405020304" pitchFamily="18" charset="0"/>
              <a:cs typeface="Times New Roman" panose="02020603050405020304" pitchFamily="18" charset="0"/>
            </a:endParaRPr>
          </a:p>
        </p:txBody>
      </p:sp>
      <p:sp>
        <p:nvSpPr>
          <p:cNvPr id="9" name="文本框 8">
            <a:extLst>
              <a:ext uri="{FF2B5EF4-FFF2-40B4-BE49-F238E27FC236}">
                <a16:creationId xmlns:a16="http://schemas.microsoft.com/office/drawing/2014/main" id="{05D04B1E-66CF-F863-38B1-732F0CC76E3B}"/>
              </a:ext>
            </a:extLst>
          </p:cNvPr>
          <p:cNvSpPr txBox="1"/>
          <p:nvPr/>
        </p:nvSpPr>
        <p:spPr>
          <a:xfrm>
            <a:off x="316028" y="4932203"/>
            <a:ext cx="12187889" cy="446276"/>
          </a:xfrm>
          <a:prstGeom prst="rect">
            <a:avLst/>
          </a:prstGeom>
          <a:noFill/>
        </p:spPr>
        <p:txBody>
          <a:bodyPr wrap="square">
            <a:spAutoFit/>
          </a:bodyPr>
          <a:lstStyle/>
          <a:p>
            <a:pPr hangingPunct="0"/>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than</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用来连接比较的两部分。这里作者将购物中心商店里的价格与市里的价格作比较。</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文本框 10">
            <a:extLst>
              <a:ext uri="{FF2B5EF4-FFF2-40B4-BE49-F238E27FC236}">
                <a16:creationId xmlns:a16="http://schemas.microsoft.com/office/drawing/2014/main" id="{1BA61B1F-F6C9-7F27-8F3A-6463AC8EDA19}"/>
              </a:ext>
            </a:extLst>
          </p:cNvPr>
          <p:cNvSpPr txBox="1"/>
          <p:nvPr/>
        </p:nvSpPr>
        <p:spPr>
          <a:xfrm>
            <a:off x="331703" y="5351236"/>
            <a:ext cx="11485848" cy="461665"/>
          </a:xfrm>
          <a:prstGeom prst="rect">
            <a:avLst/>
          </a:prstGeom>
          <a:noFill/>
        </p:spPr>
        <p:txBody>
          <a:bodyPr wrap="square">
            <a:spAutoFit/>
          </a:bodyPr>
          <a:lstStyle/>
          <a:p>
            <a:pPr hangingPunct="0"/>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固定搭配</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time</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用于提问时间。</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P spid="10" grpId="0"/>
      <p:bldP spid="12" grpId="0"/>
      <p:bldP spid="2" grpId="0" uiExpand="1" build="p"/>
      <p:bldP spid="4" grpId="0"/>
      <p:bldP spid="7" grpId="0"/>
      <p:bldP spid="9"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96382"/>
          </a:xfrm>
        </p:spPr>
        <p:txBody>
          <a:bodyPr/>
          <a:lstStyle/>
          <a:p>
            <a:pPr hangingPunct="0">
              <a:tabLst>
                <a:tab pos="4231005" algn="l"/>
                <a:tab pos="8191500" algn="l"/>
              </a:tabLst>
            </a:pPr>
            <a:r>
              <a:rPr lang="zh-CN" altLang="zh-CN" sz="25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5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p:txBody>
      </p:sp>
      <p:graphicFrame>
        <p:nvGraphicFramePr>
          <p:cNvPr id="5" name="表格 4">
            <a:extLst>
              <a:ext uri="{FF2B5EF4-FFF2-40B4-BE49-F238E27FC236}">
                <a16:creationId xmlns:a16="http://schemas.microsoft.com/office/drawing/2014/main" id="{3ACFDC8F-CEA4-C02E-2A7C-ED3B2A73558C}"/>
              </a:ext>
            </a:extLst>
          </p:cNvPr>
          <p:cNvGraphicFramePr>
            <a:graphicFrameLocks noGrp="1"/>
          </p:cNvGraphicFramePr>
          <p:nvPr>
            <p:extLst>
              <p:ext uri="{D42A27DB-BD31-4B8C-83A1-F6EECF244321}">
                <p14:modId xmlns:p14="http://schemas.microsoft.com/office/powerpoint/2010/main" val="378253126"/>
              </p:ext>
            </p:extLst>
          </p:nvPr>
        </p:nvGraphicFramePr>
        <p:xfrm>
          <a:off x="2638822" y="843260"/>
          <a:ext cx="2317254" cy="445818"/>
        </p:xfrm>
        <a:graphic>
          <a:graphicData uri="http://schemas.openxmlformats.org/drawingml/2006/table">
            <a:tbl>
              <a:tblPr firstRow="1" firstCol="1" bandRow="1"/>
              <a:tblGrid>
                <a:gridCol w="1158627">
                  <a:extLst>
                    <a:ext uri="{9D8B030D-6E8A-4147-A177-3AD203B41FA5}">
                      <a16:colId xmlns:a16="http://schemas.microsoft.com/office/drawing/2014/main" val="181670791"/>
                    </a:ext>
                  </a:extLst>
                </a:gridCol>
                <a:gridCol w="1158627">
                  <a:extLst>
                    <a:ext uri="{9D8B030D-6E8A-4147-A177-3AD203B41FA5}">
                      <a16:colId xmlns:a16="http://schemas.microsoft.com/office/drawing/2014/main" val="3318902096"/>
                    </a:ext>
                  </a:extLst>
                </a:gridCol>
              </a:tblGrid>
              <a:tr h="445818">
                <a:tc>
                  <a:txBody>
                    <a:bodyPr/>
                    <a:lstStyle/>
                    <a:p>
                      <a:pPr algn="ctr" hangingPunct="0">
                        <a:lnSpc>
                          <a:spcPct val="100000"/>
                        </a:lnSpc>
                        <a:buNone/>
                        <a:tabLst>
                          <a:tab pos="4231005" algn="l"/>
                          <a:tab pos="8191500"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00000"/>
                        </a:lnSpc>
                        <a:buNone/>
                        <a:tabLst>
                          <a:tab pos="4231005" algn="l"/>
                          <a:tab pos="8191500"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endPar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50812899"/>
                  </a:ext>
                </a:extLst>
              </a:tr>
            </a:tbl>
          </a:graphicData>
        </a:graphic>
      </p:graphicFrame>
      <p:graphicFrame>
        <p:nvGraphicFramePr>
          <p:cNvPr id="6" name="表格 5">
            <a:extLst>
              <a:ext uri="{FF2B5EF4-FFF2-40B4-BE49-F238E27FC236}">
                <a16:creationId xmlns:a16="http://schemas.microsoft.com/office/drawing/2014/main" id="{1507853C-DCE1-0B5C-FF6A-7F477A25EC68}"/>
              </a:ext>
            </a:extLst>
          </p:cNvPr>
          <p:cNvGraphicFramePr>
            <a:graphicFrameLocks noGrp="1"/>
          </p:cNvGraphicFramePr>
          <p:nvPr>
            <p:extLst>
              <p:ext uri="{D42A27DB-BD31-4B8C-83A1-F6EECF244321}">
                <p14:modId xmlns:p14="http://schemas.microsoft.com/office/powerpoint/2010/main" val="2652212040"/>
              </p:ext>
            </p:extLst>
          </p:nvPr>
        </p:nvGraphicFramePr>
        <p:xfrm>
          <a:off x="360854" y="1459580"/>
          <a:ext cx="11468705" cy="2299587"/>
        </p:xfrm>
        <a:graphic>
          <a:graphicData uri="http://schemas.openxmlformats.org/drawingml/2006/table">
            <a:tbl>
              <a:tblPr firstRow="1" firstCol="1" bandRow="1"/>
              <a:tblGrid>
                <a:gridCol w="1387714">
                  <a:extLst>
                    <a:ext uri="{9D8B030D-6E8A-4147-A177-3AD203B41FA5}">
                      <a16:colId xmlns:a16="http://schemas.microsoft.com/office/drawing/2014/main" val="1115751910"/>
                    </a:ext>
                  </a:extLst>
                </a:gridCol>
                <a:gridCol w="4438388">
                  <a:extLst>
                    <a:ext uri="{9D8B030D-6E8A-4147-A177-3AD203B41FA5}">
                      <a16:colId xmlns:a16="http://schemas.microsoft.com/office/drawing/2014/main" val="542648284"/>
                    </a:ext>
                  </a:extLst>
                </a:gridCol>
                <a:gridCol w="1387714">
                  <a:extLst>
                    <a:ext uri="{9D8B030D-6E8A-4147-A177-3AD203B41FA5}">
                      <a16:colId xmlns:a16="http://schemas.microsoft.com/office/drawing/2014/main" val="2796535593"/>
                    </a:ext>
                  </a:extLst>
                </a:gridCol>
                <a:gridCol w="4254889">
                  <a:extLst>
                    <a:ext uri="{9D8B030D-6E8A-4147-A177-3AD203B41FA5}">
                      <a16:colId xmlns:a16="http://schemas.microsoft.com/office/drawing/2014/main" val="3228865402"/>
                    </a:ext>
                  </a:extLst>
                </a:gridCol>
              </a:tblGrid>
              <a:tr h="529365">
                <a:tc>
                  <a:txBody>
                    <a:bodyPr/>
                    <a:lstStyle/>
                    <a:p>
                      <a:pPr algn="ctr" hangingPunct="0">
                        <a:lnSpc>
                          <a:spcPct val="150000"/>
                        </a:lnSpc>
                        <a:buNone/>
                        <a:tabLst>
                          <a:tab pos="4231005" algn="l"/>
                          <a:tab pos="8191500" algn="l"/>
                        </a:tabLst>
                      </a:pP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hangingPunct="0">
                        <a:lnSpc>
                          <a:spcPct val="150000"/>
                        </a:lnSpc>
                        <a:buNone/>
                        <a:tabLst>
                          <a:tab pos="4231005" algn="l"/>
                          <a:tab pos="8191500" algn="l"/>
                        </a:tabLst>
                      </a:pP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Marcia</a:t>
                      </a:r>
                      <a:endPar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859" marR="53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hangingPunct="0">
                        <a:lnSpc>
                          <a:spcPct val="150000"/>
                        </a:lnSpc>
                        <a:buNone/>
                        <a:tabLst>
                          <a:tab pos="4231005" algn="l"/>
                          <a:tab pos="8191500"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Annie</a:t>
                      </a:r>
                      <a:endPar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859" marR="53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93739934"/>
                  </a:ext>
                </a:extLst>
              </a:tr>
              <a:tr h="1728087">
                <a:tc gridSpan="4">
                  <a:txBody>
                    <a:bodyPr/>
                    <a:lstStyle/>
                    <a:p>
                      <a:pPr algn="dist" hangingPunct="0">
                        <a:lnSpc>
                          <a:spcPct val="150000"/>
                        </a:lnSpc>
                        <a:buNone/>
                        <a:tabLst>
                          <a:tab pos="4231005" algn="l"/>
                          <a:tab pos="8191500" algn="l"/>
                        </a:tabLst>
                      </a:pPr>
                      <a:r>
                        <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5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am</a:t>
                      </a:r>
                      <a:r>
                        <a:rPr lang="en-US" sz="25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trying</a:t>
                      </a:r>
                      <a:r>
                        <a:rPr lang="en-US" sz="25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500" dirty="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500" dirty="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to</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start a girls’ basketball team at college. Are you interested </a:t>
                      </a:r>
                    </a:p>
                    <a:p>
                      <a:pPr algn="just" hangingPunct="0">
                        <a:lnSpc>
                          <a:spcPct val="150000"/>
                        </a:lnSpc>
                        <a:buNone/>
                        <a:tabLst>
                          <a:tab pos="4231005" algn="l"/>
                          <a:tab pos="8191500" algn="l"/>
                        </a:tabLst>
                      </a:pPr>
                      <a:r>
                        <a:rPr lang="en-US" sz="2500" dirty="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500" dirty="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joining it? Basketball is </a:t>
                      </a:r>
                      <a:r>
                        <a:rPr lang="en-US" sz="2500" dirty="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500" dirty="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excellent way to get exercise, and it can also be a </a:t>
                      </a:r>
                      <a:r>
                        <a:rPr lang="en-US" sz="2500" dirty="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500" dirty="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 fun</a:t>
                      </a:r>
                      <a:r>
                        <a:rPr lang="en-US" sz="2500"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859" marR="53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054225879"/>
                  </a:ext>
                </a:extLst>
              </a:tr>
            </a:tbl>
          </a:graphicData>
        </a:graphic>
      </p:graphicFrame>
      <p:sp>
        <p:nvSpPr>
          <p:cNvPr id="4" name="文本框 3">
            <a:extLst>
              <a:ext uri="{FF2B5EF4-FFF2-40B4-BE49-F238E27FC236}">
                <a16:creationId xmlns:a16="http://schemas.microsoft.com/office/drawing/2014/main" id="{43F63247-E8D7-0847-0408-BF7D303CC4BD}"/>
              </a:ext>
            </a:extLst>
          </p:cNvPr>
          <p:cNvSpPr txBox="1"/>
          <p:nvPr/>
        </p:nvSpPr>
        <p:spPr>
          <a:xfrm>
            <a:off x="910342" y="2620338"/>
            <a:ext cx="598934" cy="477054"/>
          </a:xfrm>
          <a:prstGeom prst="rect">
            <a:avLst/>
          </a:prstGeom>
          <a:noFill/>
        </p:spPr>
        <p:txBody>
          <a:bodyPr wrap="square">
            <a:spAutoFit/>
          </a:bodyPr>
          <a:lstStyle/>
          <a:p>
            <a:r>
              <a:rPr lang="en-US" altLang="zh-CN" sz="2500" b="1">
                <a:solidFill>
                  <a:srgbClr val="FF0000"/>
                </a:solidFill>
                <a:effectLst/>
                <a:ea typeface="Times New Roman" panose="02020603050405020304" pitchFamily="18" charset="0"/>
              </a:rPr>
              <a:t>in</a:t>
            </a:r>
            <a:endParaRPr lang="zh-CN" altLang="en-US" sz="2500"/>
          </a:p>
        </p:txBody>
      </p:sp>
      <p:sp>
        <p:nvSpPr>
          <p:cNvPr id="8" name="文本框 7">
            <a:extLst>
              <a:ext uri="{FF2B5EF4-FFF2-40B4-BE49-F238E27FC236}">
                <a16:creationId xmlns:a16="http://schemas.microsoft.com/office/drawing/2014/main" id="{598022FD-D83C-D900-14DF-9DEB8FF1896C}"/>
              </a:ext>
            </a:extLst>
          </p:cNvPr>
          <p:cNvSpPr txBox="1"/>
          <p:nvPr/>
        </p:nvSpPr>
        <p:spPr>
          <a:xfrm>
            <a:off x="5226170" y="2629410"/>
            <a:ext cx="598934" cy="477054"/>
          </a:xfrm>
          <a:prstGeom prst="rect">
            <a:avLst/>
          </a:prstGeom>
          <a:noFill/>
        </p:spPr>
        <p:txBody>
          <a:bodyPr wrap="square">
            <a:spAutoFit/>
          </a:bodyPr>
          <a:lstStyle/>
          <a:p>
            <a:r>
              <a:rPr lang="en-US" altLang="zh-CN" sz="2500" b="1">
                <a:solidFill>
                  <a:srgbClr val="FF0000"/>
                </a:solidFill>
                <a:effectLst/>
                <a:latin typeface="Times New Roman" panose="02020603050405020304" pitchFamily="18" charset="0"/>
                <a:ea typeface="宋体" panose="02010600030101010101" pitchFamily="2" charset="-122"/>
              </a:rPr>
              <a:t>an</a:t>
            </a:r>
            <a:endParaRPr lang="zh-CN" altLang="en-US" sz="2500"/>
          </a:p>
        </p:txBody>
      </p:sp>
      <p:sp>
        <p:nvSpPr>
          <p:cNvPr id="12" name="文本框 11">
            <a:extLst>
              <a:ext uri="{FF2B5EF4-FFF2-40B4-BE49-F238E27FC236}">
                <a16:creationId xmlns:a16="http://schemas.microsoft.com/office/drawing/2014/main" id="{00173FED-1E3F-75C0-F55C-AB99326F38EB}"/>
              </a:ext>
            </a:extLst>
          </p:cNvPr>
          <p:cNvSpPr txBox="1"/>
          <p:nvPr/>
        </p:nvSpPr>
        <p:spPr>
          <a:xfrm>
            <a:off x="1482381" y="3178579"/>
            <a:ext cx="706463" cy="477054"/>
          </a:xfrm>
          <a:prstGeom prst="rect">
            <a:avLst/>
          </a:prstGeom>
          <a:noFill/>
        </p:spPr>
        <p:txBody>
          <a:bodyPr wrap="square">
            <a:spAutoFit/>
          </a:bodyPr>
          <a:lstStyle/>
          <a:p>
            <a:r>
              <a:rPr lang="en-US" altLang="zh-CN" sz="2500" b="1">
                <a:solidFill>
                  <a:srgbClr val="FF0000"/>
                </a:solidFill>
                <a:effectLst/>
                <a:latin typeface="Times New Roman" panose="02020603050405020304" pitchFamily="18" charset="0"/>
                <a:ea typeface="宋体" panose="02010600030101010101" pitchFamily="2" charset="-122"/>
              </a:rPr>
              <a:t>lot</a:t>
            </a:r>
            <a:endParaRPr lang="zh-CN" altLang="en-US" sz="2500"/>
          </a:p>
        </p:txBody>
      </p:sp>
      <p:sp>
        <p:nvSpPr>
          <p:cNvPr id="11" name="内容占位符 1">
            <a:extLst>
              <a:ext uri="{FF2B5EF4-FFF2-40B4-BE49-F238E27FC236}">
                <a16:creationId xmlns:a16="http://schemas.microsoft.com/office/drawing/2014/main" id="{1CA6FF4B-30CC-BFDD-4362-7916E8F303BA}"/>
              </a:ext>
            </a:extLst>
          </p:cNvPr>
          <p:cNvSpPr txBox="1">
            <a:spLocks/>
          </p:cNvSpPr>
          <p:nvPr/>
        </p:nvSpPr>
        <p:spPr bwMode="auto">
          <a:xfrm>
            <a:off x="360854" y="3766688"/>
            <a:ext cx="11485848" cy="175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固定搭配</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interested in</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5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sz="25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感兴趣</a:t>
            </a:r>
            <a:r>
              <a:rPr lang="en-US" altLang="zh-CN" sz="25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此处需要不定冠词。</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excellent</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读音以元音音素开头，不定冠词用</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固定搭配</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lot of</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5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很多</a:t>
            </a:r>
            <a:r>
              <a:rPr lang="en-US" altLang="zh-CN" sz="2500" b="1" dirty="0"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lot</a:t>
            </a:r>
            <a:r>
              <a:rPr lang="zh-CN"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55107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a:extLst>
              <a:ext uri="{FF2B5EF4-FFF2-40B4-BE49-F238E27FC236}">
                <a16:creationId xmlns:a16="http://schemas.microsoft.com/office/drawing/2014/main" id="{1507853C-DCE1-0B5C-FF6A-7F477A25EC68}"/>
              </a:ext>
            </a:extLst>
          </p:cNvPr>
          <p:cNvGraphicFramePr>
            <a:graphicFrameLocks noGrp="1"/>
          </p:cNvGraphicFramePr>
          <p:nvPr>
            <p:extLst>
              <p:ext uri="{D42A27DB-BD31-4B8C-83A1-F6EECF244321}">
                <p14:modId xmlns:p14="http://schemas.microsoft.com/office/powerpoint/2010/main" val="1555513664"/>
              </p:ext>
            </p:extLst>
          </p:nvPr>
        </p:nvGraphicFramePr>
        <p:xfrm>
          <a:off x="360854" y="836712"/>
          <a:ext cx="11468705" cy="3429000"/>
        </p:xfrm>
        <a:graphic>
          <a:graphicData uri="http://schemas.openxmlformats.org/drawingml/2006/table">
            <a:tbl>
              <a:tblPr firstRow="1" firstCol="1" bandRow="1"/>
              <a:tblGrid>
                <a:gridCol w="1387714">
                  <a:extLst>
                    <a:ext uri="{9D8B030D-6E8A-4147-A177-3AD203B41FA5}">
                      <a16:colId xmlns:a16="http://schemas.microsoft.com/office/drawing/2014/main" val="1115751910"/>
                    </a:ext>
                  </a:extLst>
                </a:gridCol>
                <a:gridCol w="4438388">
                  <a:extLst>
                    <a:ext uri="{9D8B030D-6E8A-4147-A177-3AD203B41FA5}">
                      <a16:colId xmlns:a16="http://schemas.microsoft.com/office/drawing/2014/main" val="542648284"/>
                    </a:ext>
                  </a:extLst>
                </a:gridCol>
                <a:gridCol w="1387714">
                  <a:extLst>
                    <a:ext uri="{9D8B030D-6E8A-4147-A177-3AD203B41FA5}">
                      <a16:colId xmlns:a16="http://schemas.microsoft.com/office/drawing/2014/main" val="2796535593"/>
                    </a:ext>
                  </a:extLst>
                </a:gridCol>
                <a:gridCol w="4254889">
                  <a:extLst>
                    <a:ext uri="{9D8B030D-6E8A-4147-A177-3AD203B41FA5}">
                      <a16:colId xmlns:a16="http://schemas.microsoft.com/office/drawing/2014/main" val="3228865402"/>
                    </a:ext>
                  </a:extLst>
                </a:gridCol>
              </a:tblGrid>
              <a:tr h="118342">
                <a:tc>
                  <a:txBody>
                    <a:bodyPr/>
                    <a:lstStyle/>
                    <a:p>
                      <a:pPr algn="ctr" hangingPunct="0">
                        <a:lnSpc>
                          <a:spcPct val="150000"/>
                        </a:lnSpc>
                        <a:buNone/>
                        <a:tabLst>
                          <a:tab pos="4231005" algn="l"/>
                          <a:tab pos="8191500" algn="l"/>
                        </a:tabLst>
                      </a:pP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hangingPunct="0">
                        <a:lnSpc>
                          <a:spcPct val="150000"/>
                        </a:lnSpc>
                        <a:buNone/>
                        <a:tabLst>
                          <a:tab pos="4231005" algn="l"/>
                          <a:tab pos="8191500"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Marcia</a:t>
                      </a:r>
                      <a:endPar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859" marR="53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hangingPunct="0">
                        <a:lnSpc>
                          <a:spcPct val="150000"/>
                        </a:lnSpc>
                        <a:buNone/>
                        <a:tabLst>
                          <a:tab pos="4231005" algn="l"/>
                          <a:tab pos="8191500"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Annie</a:t>
                      </a:r>
                      <a:endPar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859" marR="53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93739934"/>
                  </a:ext>
                </a:extLst>
              </a:tr>
              <a:tr h="842966">
                <a:tc gridSpan="4">
                  <a:txBody>
                    <a:bodyPr/>
                    <a:lstStyle/>
                    <a:p>
                      <a:pPr algn="dist" hangingPunct="0">
                        <a:lnSpc>
                          <a:spcPct val="150000"/>
                        </a:lnSpc>
                        <a:buNone/>
                        <a:tabLst>
                          <a:tab pos="4231005" algn="l"/>
                          <a:tab pos="8191500" algn="l"/>
                        </a:tabLst>
                      </a:pPr>
                      <a:r>
                        <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Our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sports teacher, </a:t>
                      </a:r>
                      <a:r>
                        <a:rPr lang="en-US" sz="25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Mrs</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Thompson, says she will be our coach, but only </a:t>
                      </a:r>
                    </a:p>
                    <a:p>
                      <a:pPr marL="0" indent="0" algn="just" hangingPunct="0">
                        <a:lnSpc>
                          <a:spcPct val="150000"/>
                        </a:lnSpc>
                        <a:buNone/>
                        <a:tabLst>
                          <a:tab pos="4231005" algn="l"/>
                          <a:tab pos="8191500" algn="l"/>
                        </a:tabLst>
                      </a:pPr>
                      <a:r>
                        <a:rPr lang="en-US" sz="2500" dirty="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500" dirty="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 can get enough girls for a team. We will probably </a:t>
                      </a:r>
                      <a:r>
                        <a:rPr lang="en-US" sz="25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practise</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once or twice a week in the college gym</a:t>
                      </a:r>
                      <a:r>
                        <a:rPr lang="en-US" sz="25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39775" algn="just" hangingPunct="0">
                        <a:lnSpc>
                          <a:spcPct val="150000"/>
                        </a:lnSpc>
                        <a:buNone/>
                        <a:tabLst>
                          <a:tab pos="4231005" algn="l"/>
                          <a:tab pos="8191500" algn="l"/>
                        </a:tabLst>
                      </a:pPr>
                      <a:r>
                        <a:rPr lang="en-US" sz="2500" dirty="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500" dirty="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 know any other girls we can ask to be in the team? Let me know as soon </a:t>
                      </a:r>
                      <a:r>
                        <a:rPr lang="en-US" sz="2500" dirty="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500" dirty="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500"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possible so we can begin </a:t>
                      </a:r>
                      <a:r>
                        <a:rPr lang="en-US" sz="25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practising</a:t>
                      </a:r>
                      <a:r>
                        <a:rPr lang="en-US" sz="25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5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3859" marR="53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3054225879"/>
                  </a:ext>
                </a:extLst>
              </a:tr>
            </a:tbl>
          </a:graphicData>
        </a:graphic>
      </p:graphicFrame>
      <p:sp>
        <p:nvSpPr>
          <p:cNvPr id="14" name="文本框 13">
            <a:extLst>
              <a:ext uri="{FF2B5EF4-FFF2-40B4-BE49-F238E27FC236}">
                <a16:creationId xmlns:a16="http://schemas.microsoft.com/office/drawing/2014/main" id="{04748546-4E34-F968-33B7-3351EC417D0D}"/>
              </a:ext>
            </a:extLst>
          </p:cNvPr>
          <p:cNvSpPr txBox="1"/>
          <p:nvPr/>
        </p:nvSpPr>
        <p:spPr>
          <a:xfrm>
            <a:off x="741513" y="1984545"/>
            <a:ext cx="1378818" cy="477054"/>
          </a:xfrm>
          <a:prstGeom prst="rect">
            <a:avLst/>
          </a:prstGeom>
          <a:noFill/>
        </p:spPr>
        <p:txBody>
          <a:bodyPr wrap="square">
            <a:spAutoFit/>
          </a:bodyPr>
          <a:lstStyle/>
          <a:p>
            <a:r>
              <a:rPr lang="en-US" altLang="zh-CN" sz="2500" b="1">
                <a:solidFill>
                  <a:srgbClr val="FF0000"/>
                </a:solidFill>
                <a:effectLst/>
                <a:latin typeface="Times New Roman" panose="02020603050405020304" pitchFamily="18" charset="0"/>
                <a:ea typeface="宋体" panose="02010600030101010101" pitchFamily="2" charset="-122"/>
              </a:rPr>
              <a:t>if/when</a:t>
            </a:r>
            <a:endParaRPr lang="zh-CN" altLang="en-US" sz="2500"/>
          </a:p>
        </p:txBody>
      </p:sp>
      <p:sp>
        <p:nvSpPr>
          <p:cNvPr id="16" name="文本框 15">
            <a:extLst>
              <a:ext uri="{FF2B5EF4-FFF2-40B4-BE49-F238E27FC236}">
                <a16:creationId xmlns:a16="http://schemas.microsoft.com/office/drawing/2014/main" id="{B1416EDF-0FD4-165A-852D-CDCCE1BAF7C3}"/>
              </a:ext>
            </a:extLst>
          </p:cNvPr>
          <p:cNvSpPr txBox="1"/>
          <p:nvPr/>
        </p:nvSpPr>
        <p:spPr>
          <a:xfrm>
            <a:off x="1594562" y="3119519"/>
            <a:ext cx="706463" cy="477054"/>
          </a:xfrm>
          <a:prstGeom prst="rect">
            <a:avLst/>
          </a:prstGeom>
          <a:noFill/>
        </p:spPr>
        <p:txBody>
          <a:bodyPr wrap="square">
            <a:spAutoFit/>
          </a:bodyPr>
          <a:lstStyle/>
          <a:p>
            <a:r>
              <a:rPr lang="en-US" altLang="zh-CN" sz="2500" b="1">
                <a:solidFill>
                  <a:srgbClr val="FF0000"/>
                </a:solidFill>
                <a:effectLst/>
                <a:latin typeface="Times New Roman" panose="02020603050405020304" pitchFamily="18" charset="0"/>
                <a:ea typeface="宋体" panose="02010600030101010101" pitchFamily="2" charset="-122"/>
              </a:rPr>
              <a:t>Do</a:t>
            </a:r>
            <a:endParaRPr lang="zh-CN" altLang="en-US" sz="2500"/>
          </a:p>
        </p:txBody>
      </p:sp>
      <p:sp>
        <p:nvSpPr>
          <p:cNvPr id="18" name="文本框 17">
            <a:extLst>
              <a:ext uri="{FF2B5EF4-FFF2-40B4-BE49-F238E27FC236}">
                <a16:creationId xmlns:a16="http://schemas.microsoft.com/office/drawing/2014/main" id="{7A36E155-851C-0308-E9DD-55767FBB1CAC}"/>
              </a:ext>
            </a:extLst>
          </p:cNvPr>
          <p:cNvSpPr txBox="1"/>
          <p:nvPr/>
        </p:nvSpPr>
        <p:spPr>
          <a:xfrm>
            <a:off x="1594562" y="3697230"/>
            <a:ext cx="706463" cy="477054"/>
          </a:xfrm>
          <a:prstGeom prst="rect">
            <a:avLst/>
          </a:prstGeom>
          <a:noFill/>
        </p:spPr>
        <p:txBody>
          <a:bodyPr wrap="square">
            <a:spAutoFit/>
          </a:bodyPr>
          <a:lstStyle/>
          <a:p>
            <a:r>
              <a:rPr lang="en-US" altLang="zh-CN" sz="2500" b="1">
                <a:solidFill>
                  <a:srgbClr val="FF0000"/>
                </a:solidFill>
                <a:effectLst/>
                <a:latin typeface="Times New Roman" panose="02020603050405020304" pitchFamily="18" charset="0"/>
                <a:ea typeface="宋体" panose="02010600030101010101" pitchFamily="2" charset="-122"/>
              </a:rPr>
              <a:t>as</a:t>
            </a:r>
            <a:endParaRPr lang="zh-CN" altLang="en-US" sz="2500"/>
          </a:p>
        </p:txBody>
      </p:sp>
      <p:sp>
        <p:nvSpPr>
          <p:cNvPr id="13" name="内容占位符 1">
            <a:extLst>
              <a:ext uri="{FF2B5EF4-FFF2-40B4-BE49-F238E27FC236}">
                <a16:creationId xmlns:a16="http://schemas.microsoft.com/office/drawing/2014/main" id="{1CA6FF4B-30CC-BFDD-4362-7916E8F303BA}"/>
              </a:ext>
            </a:extLst>
          </p:cNvPr>
          <p:cNvSpPr>
            <a:spLocks noGrp="1"/>
          </p:cNvSpPr>
          <p:nvPr>
            <p:ph idx="1"/>
          </p:nvPr>
        </p:nvSpPr>
        <p:spPr>
          <a:xfrm>
            <a:off x="360854" y="4130139"/>
            <a:ext cx="11485848" cy="2539221"/>
          </a:xfrm>
        </p:spPr>
        <p:txBody>
          <a:bodyPr/>
          <a:lstStyle/>
          <a:p>
            <a:pPr hangingPunct="0">
              <a:lnSpc>
                <a:spcPct val="130000"/>
              </a:lnSpc>
            </a:pPr>
            <a:r>
              <a:rPr lang="en-US" altLang="zh-CN" sz="25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连词</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可以用来表示</a:t>
            </a:r>
            <a:r>
              <a:rPr lang="en-US" altLang="zh-CN"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某事发生后另一件事才会发生</a:t>
            </a:r>
            <a:r>
              <a:rPr lang="en-US" altLang="zh-CN"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Marcia</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Annie</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必须首先为球队找到足够的球员，然后</a:t>
            </a:r>
            <a:r>
              <a:rPr lang="en-US" altLang="zh-CN" sz="2500"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Mrs</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Thompson</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才会当她们的教练。故填</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if/when</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pP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本题已有实义动词，且主语是</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需用助动词</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来构成一般疑问句。故填</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pP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固定搭配</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soon as possible</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尽可能快地</a:t>
            </a:r>
            <a:r>
              <a:rPr lang="en-US" altLang="zh-CN" sz="2500"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sz="25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5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TotalTime>
  <Words>496</Words>
  <Application>Microsoft Office PowerPoint</Application>
  <PresentationFormat>自定义</PresentationFormat>
  <Paragraphs>75</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363</cp:revision>
  <dcterms:created xsi:type="dcterms:W3CDTF">2020-11-06T05:24:00Z</dcterms:created>
  <dcterms:modified xsi:type="dcterms:W3CDTF">2025-06-10T09:30:50Z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